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5E3091-AD0E-43FE-A3C0-9D48B7F1812A}"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379154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5E3091-AD0E-43FE-A3C0-9D48B7F1812A}"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406818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5E3091-AD0E-43FE-A3C0-9D48B7F1812A}"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90776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5E3091-AD0E-43FE-A3C0-9D48B7F1812A}"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241637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5E3091-AD0E-43FE-A3C0-9D48B7F1812A}"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315338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5E3091-AD0E-43FE-A3C0-9D48B7F1812A}"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186015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5E3091-AD0E-43FE-A3C0-9D48B7F1812A}"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286059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5E3091-AD0E-43FE-A3C0-9D48B7F1812A}" type="datetimeFigureOut">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281251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E3091-AD0E-43FE-A3C0-9D48B7F1812A}" type="datetimeFigureOut">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25845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5E3091-AD0E-43FE-A3C0-9D48B7F1812A}"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288537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5E3091-AD0E-43FE-A3C0-9D48B7F1812A}"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8ECF2-8C99-4621-8EEE-1169FEED0C5C}" type="slidenum">
              <a:rPr lang="en-GB" smtClean="0"/>
              <a:t>‹#›</a:t>
            </a:fld>
            <a:endParaRPr lang="en-GB"/>
          </a:p>
        </p:txBody>
      </p:sp>
    </p:spTree>
    <p:extLst>
      <p:ext uri="{BB962C8B-B14F-4D97-AF65-F5344CB8AC3E}">
        <p14:creationId xmlns:p14="http://schemas.microsoft.com/office/powerpoint/2010/main" val="1920784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E3091-AD0E-43FE-A3C0-9D48B7F1812A}" type="datetimeFigureOut">
              <a:rPr lang="en-GB" smtClean="0"/>
              <a:t>15/04/2024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8ECF2-8C99-4621-8EEE-1169FEED0C5C}" type="slidenum">
              <a:rPr lang="en-GB" smtClean="0"/>
              <a:t>‹#›</a:t>
            </a:fld>
            <a:endParaRPr lang="en-GB"/>
          </a:p>
        </p:txBody>
      </p:sp>
    </p:spTree>
    <p:extLst>
      <p:ext uri="{BB962C8B-B14F-4D97-AF65-F5344CB8AC3E}">
        <p14:creationId xmlns:p14="http://schemas.microsoft.com/office/powerpoint/2010/main" val="3013402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67240" y="3014836"/>
            <a:ext cx="1719543" cy="1874500"/>
          </a:xfrm>
          <a:prstGeom prst="rect">
            <a:avLst/>
          </a:prstGeom>
        </p:spPr>
      </p:pic>
      <p:pic>
        <p:nvPicPr>
          <p:cNvPr id="34" name="Picture 33"/>
          <p:cNvPicPr>
            <a:picLocks noChangeAspect="1"/>
          </p:cNvPicPr>
          <p:nvPr/>
        </p:nvPicPr>
        <p:blipFill>
          <a:blip r:embed="rId3"/>
          <a:stretch>
            <a:fillRect/>
          </a:stretch>
        </p:blipFill>
        <p:spPr>
          <a:xfrm>
            <a:off x="6427380" y="5354413"/>
            <a:ext cx="2434491" cy="1373727"/>
          </a:xfrm>
          <a:prstGeom prst="rect">
            <a:avLst/>
          </a:prstGeom>
        </p:spPr>
      </p:pic>
      <p:sp>
        <p:nvSpPr>
          <p:cNvPr id="4" name="TextBox 3"/>
          <p:cNvSpPr txBox="1"/>
          <p:nvPr/>
        </p:nvSpPr>
        <p:spPr>
          <a:xfrm>
            <a:off x="2500607" y="237572"/>
            <a:ext cx="6398389" cy="646331"/>
          </a:xfrm>
          <a:prstGeom prst="rect">
            <a:avLst/>
          </a:prstGeom>
          <a:noFill/>
        </p:spPr>
        <p:txBody>
          <a:bodyPr wrap="square" rtlCol="0">
            <a:spAutoFit/>
          </a:bodyPr>
          <a:lstStyle/>
          <a:p>
            <a:pPr algn="ctr"/>
            <a:r>
              <a:rPr lang="en-US" b="1" dirty="0" smtClean="0"/>
              <a:t>Year 5 </a:t>
            </a:r>
            <a:r>
              <a:rPr lang="en-US" b="1" smtClean="0"/>
              <a:t>Topic </a:t>
            </a:r>
            <a:r>
              <a:rPr lang="en-US" b="1" smtClean="0"/>
              <a:t>7: </a:t>
            </a:r>
            <a:r>
              <a:rPr lang="en-US" b="1" dirty="0" smtClean="0"/>
              <a:t>Transformation</a:t>
            </a:r>
          </a:p>
          <a:p>
            <a:pPr algn="ctr"/>
            <a:r>
              <a:rPr lang="en-US" b="1" dirty="0" smtClean="0"/>
              <a:t>Pentecost: Celebration of the Holy Spirit’s transforming power</a:t>
            </a:r>
            <a:endParaRPr lang="en-GB" b="1" dirty="0"/>
          </a:p>
        </p:txBody>
      </p:sp>
      <p:graphicFrame>
        <p:nvGraphicFramePr>
          <p:cNvPr id="12" name="Table 11"/>
          <p:cNvGraphicFramePr>
            <a:graphicFrameLocks noGrp="1"/>
          </p:cNvGraphicFramePr>
          <p:nvPr>
            <p:extLst>
              <p:ext uri="{D42A27DB-BD31-4B8C-83A1-F6EECF244321}">
                <p14:modId xmlns:p14="http://schemas.microsoft.com/office/powerpoint/2010/main" val="1571094720"/>
              </p:ext>
            </p:extLst>
          </p:nvPr>
        </p:nvGraphicFramePr>
        <p:xfrm>
          <a:off x="233350" y="1947305"/>
          <a:ext cx="3925183" cy="4785360"/>
        </p:xfrm>
        <a:graphic>
          <a:graphicData uri="http://schemas.openxmlformats.org/drawingml/2006/table">
            <a:tbl>
              <a:tblPr firstRow="1" bandRow="1">
                <a:tableStyleId>{7DF18680-E054-41AD-8BC1-D1AEF772440D}</a:tableStyleId>
              </a:tblPr>
              <a:tblGrid>
                <a:gridCol w="1198135">
                  <a:extLst>
                    <a:ext uri="{9D8B030D-6E8A-4147-A177-3AD203B41FA5}">
                      <a16:colId xmlns:a16="http://schemas.microsoft.com/office/drawing/2014/main" val="2126788288"/>
                    </a:ext>
                  </a:extLst>
                </a:gridCol>
                <a:gridCol w="2727048">
                  <a:extLst>
                    <a:ext uri="{9D8B030D-6E8A-4147-A177-3AD203B41FA5}">
                      <a16:colId xmlns:a16="http://schemas.microsoft.com/office/drawing/2014/main" val="1876933512"/>
                    </a:ext>
                  </a:extLst>
                </a:gridCol>
              </a:tblGrid>
              <a:tr h="256901">
                <a:tc gridSpan="2">
                  <a:txBody>
                    <a:bodyPr/>
                    <a:lstStyle/>
                    <a:p>
                      <a:pPr algn="ctr"/>
                      <a:r>
                        <a:rPr lang="en-US" sz="1400" dirty="0" smtClean="0"/>
                        <a:t>Key Vocabulary</a:t>
                      </a:r>
                      <a:endParaRPr lang="en-US" sz="1400" dirty="0" smtClean="0">
                        <a:solidFill>
                          <a:schemeClr val="tx1"/>
                        </a:solidFill>
                      </a:endParaRPr>
                    </a:p>
                  </a:txBody>
                  <a:tcPr/>
                </a:tc>
                <a:tc hMerge="1">
                  <a:txBody>
                    <a:bodyPr/>
                    <a:lstStyle/>
                    <a:p>
                      <a:endParaRPr lang="en-GB" dirty="0"/>
                    </a:p>
                  </a:txBody>
                  <a:tcPr/>
                </a:tc>
                <a:extLst>
                  <a:ext uri="{0D108BD9-81ED-4DB2-BD59-A6C34878D82A}">
                    <a16:rowId xmlns:a16="http://schemas.microsoft.com/office/drawing/2014/main" val="641854288"/>
                  </a:ext>
                </a:extLst>
              </a:tr>
              <a:tr h="385352">
                <a:tc>
                  <a:txBody>
                    <a:bodyPr/>
                    <a:lstStyle/>
                    <a:p>
                      <a:r>
                        <a:rPr lang="en-GB" sz="1200" b="1" dirty="0" smtClean="0"/>
                        <a:t>Transformation</a:t>
                      </a:r>
                      <a:endParaRPr lang="en-GB" sz="1200" b="1" dirty="0"/>
                    </a:p>
                  </a:txBody>
                  <a:tcPr/>
                </a:tc>
                <a:tc>
                  <a:txBody>
                    <a:bodyPr/>
                    <a:lstStyle/>
                    <a:p>
                      <a:r>
                        <a:rPr lang="en-GB" sz="1200" dirty="0" smtClean="0"/>
                        <a:t>A major change in the shape, character</a:t>
                      </a:r>
                      <a:r>
                        <a:rPr lang="en-GB" sz="1200" baseline="0" dirty="0" smtClean="0"/>
                        <a:t> or nature of someone or </a:t>
                      </a:r>
                      <a:r>
                        <a:rPr lang="en-GB" sz="1200" baseline="0" dirty="0" smtClean="0"/>
                        <a:t>something.</a:t>
                      </a:r>
                      <a:endParaRPr lang="en-GB" sz="1200" dirty="0"/>
                    </a:p>
                  </a:txBody>
                  <a:tcPr/>
                </a:tc>
                <a:extLst>
                  <a:ext uri="{0D108BD9-81ED-4DB2-BD59-A6C34878D82A}">
                    <a16:rowId xmlns:a16="http://schemas.microsoft.com/office/drawing/2014/main" val="3725061097"/>
                  </a:ext>
                </a:extLst>
              </a:tr>
              <a:tr h="385352">
                <a:tc>
                  <a:txBody>
                    <a:bodyPr/>
                    <a:lstStyle/>
                    <a:p>
                      <a:r>
                        <a:rPr lang="en-GB" sz="1200" b="1" dirty="0" smtClean="0"/>
                        <a:t>Transform</a:t>
                      </a:r>
                      <a:endParaRPr lang="en-GB" sz="1200" b="1" dirty="0"/>
                    </a:p>
                  </a:txBody>
                  <a:tcPr/>
                </a:tc>
                <a:tc>
                  <a:txBody>
                    <a:bodyPr/>
                    <a:lstStyle/>
                    <a:p>
                      <a:r>
                        <a:rPr lang="en-GB" sz="1200" dirty="0" smtClean="0"/>
                        <a:t>To</a:t>
                      </a:r>
                      <a:r>
                        <a:rPr lang="en-GB" sz="1200" baseline="0" dirty="0" smtClean="0"/>
                        <a:t> change the form, look or shape of </a:t>
                      </a:r>
                      <a:r>
                        <a:rPr lang="en-GB" sz="1200" baseline="0" dirty="0" smtClean="0"/>
                        <a:t>something.</a:t>
                      </a:r>
                      <a:endParaRPr lang="en-GB" sz="1200" dirty="0"/>
                    </a:p>
                  </a:txBody>
                  <a:tcPr/>
                </a:tc>
                <a:extLst>
                  <a:ext uri="{0D108BD9-81ED-4DB2-BD59-A6C34878D82A}">
                    <a16:rowId xmlns:a16="http://schemas.microsoft.com/office/drawing/2014/main" val="2145647047"/>
                  </a:ext>
                </a:extLst>
              </a:tr>
              <a:tr h="385352">
                <a:tc>
                  <a:txBody>
                    <a:bodyPr/>
                    <a:lstStyle/>
                    <a:p>
                      <a:r>
                        <a:rPr lang="en-GB" sz="1200" b="1" dirty="0" smtClean="0"/>
                        <a:t>Energy</a:t>
                      </a:r>
                      <a:endParaRPr lang="en-GB" sz="1200" b="1" dirty="0"/>
                    </a:p>
                  </a:txBody>
                  <a:tcPr/>
                </a:tc>
                <a:tc>
                  <a:txBody>
                    <a:bodyPr/>
                    <a:lstStyle/>
                    <a:p>
                      <a:r>
                        <a:rPr lang="en-GB" sz="1200" dirty="0" smtClean="0"/>
                        <a:t>The power to make something work or be </a:t>
                      </a:r>
                      <a:r>
                        <a:rPr lang="en-GB" sz="1200" dirty="0" smtClean="0"/>
                        <a:t>active.</a:t>
                      </a:r>
                      <a:endParaRPr lang="en-GB" sz="1200" dirty="0"/>
                    </a:p>
                  </a:txBody>
                  <a:tcPr/>
                </a:tc>
                <a:extLst>
                  <a:ext uri="{0D108BD9-81ED-4DB2-BD59-A6C34878D82A}">
                    <a16:rowId xmlns:a16="http://schemas.microsoft.com/office/drawing/2014/main" val="408055029"/>
                  </a:ext>
                </a:extLst>
              </a:tr>
              <a:tr h="847774">
                <a:tc>
                  <a:txBody>
                    <a:bodyPr/>
                    <a:lstStyle/>
                    <a:p>
                      <a:r>
                        <a:rPr lang="en-GB" sz="1200" b="1" dirty="0" smtClean="0"/>
                        <a:t>Holy Spirit</a:t>
                      </a:r>
                      <a:endParaRPr lang="en-GB"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a:t>
                      </a:r>
                      <a:r>
                        <a:rPr lang="en-GB" sz="1200" baseline="0" dirty="0" smtClean="0"/>
                        <a:t> Holy Spirit is God, as is the father, and as is the Son.  Nobody has seen the Holy Spirit, but we can see the works of the Holy Spirit through the joy, courage and strength that he gives.</a:t>
                      </a:r>
                      <a:endParaRPr lang="en-GB" sz="1200" dirty="0" smtClean="0"/>
                    </a:p>
                  </a:txBody>
                  <a:tcPr/>
                </a:tc>
                <a:extLst>
                  <a:ext uri="{0D108BD9-81ED-4DB2-BD59-A6C34878D82A}">
                    <a16:rowId xmlns:a16="http://schemas.microsoft.com/office/drawing/2014/main" val="284061194"/>
                  </a:ext>
                </a:extLst>
              </a:tr>
              <a:tr h="847774">
                <a:tc>
                  <a:txBody>
                    <a:bodyPr/>
                    <a:lstStyle/>
                    <a:p>
                      <a:r>
                        <a:rPr lang="en-GB" sz="1200" b="1" dirty="0" smtClean="0"/>
                        <a:t>Gifts</a:t>
                      </a:r>
                      <a:r>
                        <a:rPr lang="en-GB" sz="1200" b="1" baseline="0" dirty="0" smtClean="0"/>
                        <a:t> of the Holy Spirit</a:t>
                      </a:r>
                      <a:endParaRPr lang="en-GB"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gifts</a:t>
                      </a:r>
                      <a:r>
                        <a:rPr lang="en-GB" sz="1200" baseline="0" dirty="0" smtClean="0"/>
                        <a:t> of the Holy Spirit help people to lead good lives and make use of the gifts they have; wisdom, understanding, counsel, fortitude, knowledge, piety, awe and wonder.</a:t>
                      </a:r>
                      <a:endParaRPr lang="en-GB" sz="1200" dirty="0" smtClean="0"/>
                    </a:p>
                  </a:txBody>
                  <a:tcPr/>
                </a:tc>
                <a:extLst>
                  <a:ext uri="{0D108BD9-81ED-4DB2-BD59-A6C34878D82A}">
                    <a16:rowId xmlns:a16="http://schemas.microsoft.com/office/drawing/2014/main" val="1205277316"/>
                  </a:ext>
                </a:extLst>
              </a:tr>
              <a:tr h="457844">
                <a:tc>
                  <a:txBody>
                    <a:bodyPr/>
                    <a:lstStyle/>
                    <a:p>
                      <a:r>
                        <a:rPr lang="en-GB" sz="1200" b="1" dirty="0" smtClean="0"/>
                        <a:t>Fruits of the Holy Spirit</a:t>
                      </a:r>
                      <a:endParaRPr lang="en-GB" sz="1200" b="1" dirty="0"/>
                    </a:p>
                  </a:txBody>
                  <a:tcPr/>
                </a:tc>
                <a:tc>
                  <a:txBody>
                    <a:bodyPr/>
                    <a:lstStyle/>
                    <a:p>
                      <a:r>
                        <a:rPr lang="en-GB" sz="1200" dirty="0" smtClean="0"/>
                        <a:t>The fruits of the Holy Spirit are; love, joy, peace, patience, kindness, goodness,</a:t>
                      </a:r>
                      <a:r>
                        <a:rPr lang="en-GB" sz="1200" baseline="0" dirty="0" smtClean="0"/>
                        <a:t> trustfulness, gentleness and self control.</a:t>
                      </a:r>
                      <a:endParaRPr lang="en-GB" sz="1200" dirty="0"/>
                    </a:p>
                  </a:txBody>
                  <a:tcPr/>
                </a:tc>
                <a:extLst>
                  <a:ext uri="{0D108BD9-81ED-4DB2-BD59-A6C34878D82A}">
                    <a16:rowId xmlns:a16="http://schemas.microsoft.com/office/drawing/2014/main" val="2525600083"/>
                  </a:ext>
                </a:extLst>
              </a:tr>
              <a:tr h="385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Other vocabulary</a:t>
                      </a:r>
                      <a:endParaRPr lang="en-GB" sz="1200" b="1" dirty="0"/>
                    </a:p>
                  </a:txBody>
                  <a:tcPr/>
                </a:tc>
                <a:tc>
                  <a:txBody>
                    <a:bodyPr/>
                    <a:lstStyle/>
                    <a:p>
                      <a:r>
                        <a:rPr lang="en-GB" sz="1200" dirty="0" smtClean="0"/>
                        <a:t>Wind, fire, change, transform</a:t>
                      </a:r>
                      <a:endParaRPr lang="en-GB" sz="1200" dirty="0"/>
                    </a:p>
                  </a:txBody>
                  <a:tcPr/>
                </a:tc>
                <a:extLst>
                  <a:ext uri="{0D108BD9-81ED-4DB2-BD59-A6C34878D82A}">
                    <a16:rowId xmlns:a16="http://schemas.microsoft.com/office/drawing/2014/main" val="2611871119"/>
                  </a:ext>
                </a:extLst>
              </a:tr>
            </a:tbl>
          </a:graphicData>
        </a:graphic>
      </p:graphicFrame>
      <p:sp>
        <p:nvSpPr>
          <p:cNvPr id="14" name="TextBox 13"/>
          <p:cNvSpPr txBox="1"/>
          <p:nvPr/>
        </p:nvSpPr>
        <p:spPr>
          <a:xfrm>
            <a:off x="8280633" y="941592"/>
            <a:ext cx="1529651" cy="1815882"/>
          </a:xfrm>
          <a:prstGeom prst="rect">
            <a:avLst/>
          </a:prstGeom>
          <a:noFill/>
          <a:ln w="12700">
            <a:solidFill>
              <a:schemeClr val="tx1"/>
            </a:solidFill>
          </a:ln>
        </p:spPr>
        <p:txBody>
          <a:bodyPr wrap="square" rtlCol="0">
            <a:spAutoFit/>
          </a:bodyPr>
          <a:lstStyle/>
          <a:p>
            <a:pPr algn="ctr"/>
            <a:r>
              <a:rPr lang="en-US" sz="1200" b="1" dirty="0" smtClean="0"/>
              <a:t>Key Scripture</a:t>
            </a:r>
          </a:p>
          <a:p>
            <a:pPr algn="ctr"/>
            <a:r>
              <a:rPr lang="en-US" sz="1200" b="1" dirty="0" smtClean="0"/>
              <a:t>Acts 1:8</a:t>
            </a:r>
          </a:p>
          <a:p>
            <a:pPr algn="ctr"/>
            <a:r>
              <a:rPr lang="en-US" sz="1100" dirty="0" smtClean="0"/>
              <a:t>But you will receive power when the Holy Spirit has come upon you; and you will be my witnesses in Jerusalem, in all Judea and Samaria and to the ends of the earth.</a:t>
            </a:r>
          </a:p>
        </p:txBody>
      </p:sp>
      <p:pic>
        <p:nvPicPr>
          <p:cNvPr id="20" name="Picture 19"/>
          <p:cNvPicPr/>
          <p:nvPr/>
        </p:nvPicPr>
        <p:blipFill>
          <a:blip r:embed="rId4">
            <a:extLst>
              <a:ext uri="{BEBA8EAE-BF5A-486C-A8C5-ECC9F3942E4B}">
                <a14:imgProps xmlns:a14="http://schemas.microsoft.com/office/drawing/2010/main">
                  <a14:imgLayer r:embed="rId5">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523932" y="78763"/>
            <a:ext cx="980440" cy="878205"/>
          </a:xfrm>
          <a:prstGeom prst="rect">
            <a:avLst/>
          </a:prstGeom>
          <a:noFill/>
          <a:ln>
            <a:noFill/>
          </a:ln>
        </p:spPr>
      </p:pic>
      <p:sp>
        <p:nvSpPr>
          <p:cNvPr id="21" name="Text Box 2"/>
          <p:cNvSpPr txBox="1">
            <a:spLocks noChangeArrowheads="1"/>
          </p:cNvSpPr>
          <p:nvPr/>
        </p:nvSpPr>
        <p:spPr bwMode="auto">
          <a:xfrm>
            <a:off x="137438" y="959092"/>
            <a:ext cx="2028305" cy="2385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000" b="1" dirty="0">
                <a:effectLst/>
                <a:latin typeface="Tempus Sans ITC" panose="04020404030D07020202" pitchFamily="82" charset="0"/>
                <a:ea typeface="Calibri" panose="020F0502020204030204" pitchFamily="34" charset="0"/>
                <a:cs typeface="Times New Roman" panose="02020603050405020304" pitchFamily="18" charset="0"/>
              </a:rPr>
              <a:t>Learn and Grow Together in Christ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7751276" y="3275504"/>
            <a:ext cx="2535371" cy="1200329"/>
          </a:xfrm>
          <a:prstGeom prst="rect">
            <a:avLst/>
          </a:prstGeom>
          <a:noFill/>
          <a:ln w="12700">
            <a:noFill/>
          </a:ln>
        </p:spPr>
        <p:txBody>
          <a:bodyPr wrap="square" rtlCol="0">
            <a:spAutoFit/>
          </a:bodyPr>
          <a:lstStyle/>
          <a:p>
            <a:pPr algn="ctr"/>
            <a:r>
              <a:rPr lang="en-GB" sz="3600" b="1" dirty="0" smtClean="0"/>
              <a:t>Sticky Knowledge</a:t>
            </a:r>
            <a:endParaRPr lang="en-US" sz="3600" dirty="0" smtClean="0"/>
          </a:p>
        </p:txBody>
      </p:sp>
      <p:sp>
        <p:nvSpPr>
          <p:cNvPr id="22" name="Cloud 21"/>
          <p:cNvSpPr/>
          <p:nvPr/>
        </p:nvSpPr>
        <p:spPr>
          <a:xfrm>
            <a:off x="10146806" y="3177200"/>
            <a:ext cx="1836093" cy="1213130"/>
          </a:xfrm>
          <a:prstGeom prst="cloud">
            <a:avLst/>
          </a:prstGeom>
          <a:solidFill>
            <a:schemeClr val="accent1">
              <a:lumMod val="60000"/>
              <a:lumOff val="40000"/>
            </a:schemeClr>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0057460" y="3528279"/>
            <a:ext cx="1974635" cy="707886"/>
          </a:xfrm>
          <a:prstGeom prst="rect">
            <a:avLst/>
          </a:prstGeom>
        </p:spPr>
        <p:txBody>
          <a:bodyPr wrap="square">
            <a:spAutoFit/>
          </a:bodyPr>
          <a:lstStyle/>
          <a:p>
            <a:pPr algn="ctr"/>
            <a:r>
              <a:rPr lang="en-US" sz="1400" b="1" dirty="0" smtClean="0"/>
              <a:t>The Road </a:t>
            </a:r>
            <a:r>
              <a:rPr lang="en-US" sz="1400" b="1" dirty="0" smtClean="0"/>
              <a:t>to</a:t>
            </a:r>
          </a:p>
          <a:p>
            <a:pPr algn="ctr"/>
            <a:r>
              <a:rPr lang="en-US" sz="1400" b="1" dirty="0" smtClean="0"/>
              <a:t>Emmaus</a:t>
            </a:r>
            <a:endParaRPr lang="en-US" sz="1400" b="1" dirty="0" smtClean="0"/>
          </a:p>
          <a:p>
            <a:endParaRPr lang="en-US" sz="1200" dirty="0"/>
          </a:p>
        </p:txBody>
      </p:sp>
      <p:sp>
        <p:nvSpPr>
          <p:cNvPr id="33" name="Cloud 32"/>
          <p:cNvSpPr/>
          <p:nvPr/>
        </p:nvSpPr>
        <p:spPr>
          <a:xfrm>
            <a:off x="8111370" y="4497394"/>
            <a:ext cx="2183572" cy="1224343"/>
          </a:xfrm>
          <a:prstGeom prst="cloud">
            <a:avLst/>
          </a:prstGeom>
          <a:solidFill>
            <a:schemeClr val="accent1">
              <a:lumMod val="60000"/>
              <a:lumOff val="40000"/>
            </a:schemeClr>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Cloud 36"/>
          <p:cNvSpPr/>
          <p:nvPr/>
        </p:nvSpPr>
        <p:spPr>
          <a:xfrm>
            <a:off x="9989105" y="4153284"/>
            <a:ext cx="2028329" cy="1378711"/>
          </a:xfrm>
          <a:prstGeom prst="cloud">
            <a:avLst/>
          </a:prstGeom>
          <a:solidFill>
            <a:schemeClr val="accent1">
              <a:lumMod val="60000"/>
              <a:lumOff val="40000"/>
            </a:schemeClr>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p:cNvPicPr>
            <a:picLocks noChangeAspect="1"/>
          </p:cNvPicPr>
          <p:nvPr/>
        </p:nvPicPr>
        <p:blipFill>
          <a:blip r:embed="rId6"/>
          <a:stretch>
            <a:fillRect/>
          </a:stretch>
        </p:blipFill>
        <p:spPr>
          <a:xfrm>
            <a:off x="8061771" y="5503880"/>
            <a:ext cx="2224876" cy="1219226"/>
          </a:xfrm>
          <a:prstGeom prst="rect">
            <a:avLst/>
          </a:prstGeom>
        </p:spPr>
      </p:pic>
      <p:sp>
        <p:nvSpPr>
          <p:cNvPr id="41" name="Cloud 40"/>
          <p:cNvSpPr/>
          <p:nvPr/>
        </p:nvSpPr>
        <p:spPr>
          <a:xfrm>
            <a:off x="9655926" y="5227447"/>
            <a:ext cx="2390831" cy="1507648"/>
          </a:xfrm>
          <a:prstGeom prst="cloud">
            <a:avLst/>
          </a:prstGeom>
          <a:solidFill>
            <a:schemeClr val="accent1">
              <a:lumMod val="60000"/>
              <a:lumOff val="40000"/>
            </a:schemeClr>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9868270" y="4032069"/>
            <a:ext cx="1444164" cy="672269"/>
          </a:xfrm>
          <a:prstGeom prst="rect">
            <a:avLst/>
          </a:prstGeom>
          <a:noFill/>
        </p:spPr>
        <p:txBody>
          <a:bodyPr wrap="square" rtlCol="0">
            <a:spAutoFit/>
          </a:bodyPr>
          <a:lstStyle/>
          <a:p>
            <a:endParaRPr lang="en-GB" dirty="0"/>
          </a:p>
        </p:txBody>
      </p:sp>
      <p:sp>
        <p:nvSpPr>
          <p:cNvPr id="26" name="Rectangle 25"/>
          <p:cNvSpPr/>
          <p:nvPr/>
        </p:nvSpPr>
        <p:spPr>
          <a:xfrm>
            <a:off x="10153925" y="4321668"/>
            <a:ext cx="1709727" cy="1354217"/>
          </a:xfrm>
          <a:prstGeom prst="rect">
            <a:avLst/>
          </a:prstGeom>
        </p:spPr>
        <p:txBody>
          <a:bodyPr wrap="square">
            <a:spAutoFit/>
          </a:bodyPr>
          <a:lstStyle/>
          <a:p>
            <a:pPr algn="ctr"/>
            <a:r>
              <a:rPr lang="en-US" sz="1400" b="1" dirty="0" smtClean="0"/>
              <a:t>Peter </a:t>
            </a:r>
          </a:p>
          <a:p>
            <a:pPr algn="ctr"/>
            <a:r>
              <a:rPr lang="en-US" sz="1400" b="1" dirty="0" smtClean="0"/>
              <a:t>The Gifts of the Holy Spirit are for everyone</a:t>
            </a:r>
          </a:p>
          <a:p>
            <a:endParaRPr lang="en-US" sz="1400" b="1" dirty="0" smtClean="0"/>
          </a:p>
          <a:p>
            <a:endParaRPr lang="en-US" sz="1200" dirty="0"/>
          </a:p>
        </p:txBody>
      </p:sp>
      <p:sp>
        <p:nvSpPr>
          <p:cNvPr id="30" name="Rectangle 29"/>
          <p:cNvSpPr/>
          <p:nvPr/>
        </p:nvSpPr>
        <p:spPr>
          <a:xfrm>
            <a:off x="8301654" y="4872058"/>
            <a:ext cx="1668023" cy="707886"/>
          </a:xfrm>
          <a:prstGeom prst="rect">
            <a:avLst/>
          </a:prstGeom>
        </p:spPr>
        <p:txBody>
          <a:bodyPr wrap="square">
            <a:spAutoFit/>
          </a:bodyPr>
          <a:lstStyle/>
          <a:p>
            <a:pPr algn="ctr"/>
            <a:r>
              <a:rPr lang="en-US" sz="1400" b="1" dirty="0" smtClean="0"/>
              <a:t>The transformation of Paul</a:t>
            </a:r>
          </a:p>
          <a:p>
            <a:endParaRPr lang="en-US" sz="1200" dirty="0"/>
          </a:p>
        </p:txBody>
      </p:sp>
      <p:sp>
        <p:nvSpPr>
          <p:cNvPr id="35" name="Rectangle 34"/>
          <p:cNvSpPr/>
          <p:nvPr/>
        </p:nvSpPr>
        <p:spPr>
          <a:xfrm>
            <a:off x="6650574" y="5759550"/>
            <a:ext cx="1594155" cy="707886"/>
          </a:xfrm>
          <a:prstGeom prst="rect">
            <a:avLst/>
          </a:prstGeom>
        </p:spPr>
        <p:txBody>
          <a:bodyPr wrap="square">
            <a:spAutoFit/>
          </a:bodyPr>
          <a:lstStyle/>
          <a:p>
            <a:pPr algn="ctr"/>
            <a:r>
              <a:rPr lang="en-US" sz="1400" b="1" dirty="0" smtClean="0"/>
              <a:t>How Paul spread</a:t>
            </a:r>
          </a:p>
          <a:p>
            <a:pPr algn="ctr"/>
            <a:r>
              <a:rPr lang="en-US" sz="1400" b="1" dirty="0" smtClean="0"/>
              <a:t> the Good News</a:t>
            </a:r>
          </a:p>
          <a:p>
            <a:endParaRPr lang="en-US" sz="1200" dirty="0"/>
          </a:p>
        </p:txBody>
      </p:sp>
      <p:sp>
        <p:nvSpPr>
          <p:cNvPr id="43" name="Rectangle 42"/>
          <p:cNvSpPr/>
          <p:nvPr/>
        </p:nvSpPr>
        <p:spPr>
          <a:xfrm>
            <a:off x="7946992" y="5829538"/>
            <a:ext cx="2096575" cy="707886"/>
          </a:xfrm>
          <a:prstGeom prst="rect">
            <a:avLst/>
          </a:prstGeom>
        </p:spPr>
        <p:txBody>
          <a:bodyPr wrap="square">
            <a:spAutoFit/>
          </a:bodyPr>
          <a:lstStyle/>
          <a:p>
            <a:pPr algn="ctr"/>
            <a:r>
              <a:rPr lang="en-US" sz="1400" b="1" dirty="0" smtClean="0"/>
              <a:t>The fruits of the</a:t>
            </a:r>
          </a:p>
          <a:p>
            <a:pPr algn="ctr"/>
            <a:r>
              <a:rPr lang="en-US" sz="1400" b="1" dirty="0" smtClean="0"/>
              <a:t>Holy Spirit</a:t>
            </a:r>
          </a:p>
          <a:p>
            <a:endParaRPr lang="en-US" sz="1200" dirty="0"/>
          </a:p>
        </p:txBody>
      </p:sp>
      <p:sp>
        <p:nvSpPr>
          <p:cNvPr id="44" name="Rectangle 43"/>
          <p:cNvSpPr/>
          <p:nvPr/>
        </p:nvSpPr>
        <p:spPr>
          <a:xfrm>
            <a:off x="9810284" y="5630489"/>
            <a:ext cx="2024524" cy="923330"/>
          </a:xfrm>
          <a:prstGeom prst="rect">
            <a:avLst/>
          </a:prstGeom>
        </p:spPr>
        <p:txBody>
          <a:bodyPr wrap="square">
            <a:spAutoFit/>
          </a:bodyPr>
          <a:lstStyle/>
          <a:p>
            <a:pPr algn="ctr"/>
            <a:r>
              <a:rPr lang="en-US" sz="1400" b="1" dirty="0" smtClean="0"/>
              <a:t>How the power of the Holy Spirit helps Christians today</a:t>
            </a:r>
          </a:p>
          <a:p>
            <a:pPr algn="ctr"/>
            <a:endParaRPr lang="en-US" sz="1200" dirty="0"/>
          </a:p>
        </p:txBody>
      </p:sp>
      <p:sp>
        <p:nvSpPr>
          <p:cNvPr id="24" name="TextBox 23"/>
          <p:cNvSpPr txBox="1"/>
          <p:nvPr/>
        </p:nvSpPr>
        <p:spPr>
          <a:xfrm>
            <a:off x="233349" y="1219709"/>
            <a:ext cx="3925184" cy="646331"/>
          </a:xfrm>
          <a:prstGeom prst="rect">
            <a:avLst/>
          </a:prstGeom>
          <a:noFill/>
          <a:ln w="12700">
            <a:solidFill>
              <a:schemeClr val="tx1"/>
            </a:solidFill>
          </a:ln>
        </p:spPr>
        <p:txBody>
          <a:bodyPr wrap="square" rtlCol="0">
            <a:spAutoFit/>
          </a:bodyPr>
          <a:lstStyle/>
          <a:p>
            <a:pPr algn="ctr"/>
            <a:r>
              <a:rPr lang="en-US" sz="1200" b="1" dirty="0" smtClean="0"/>
              <a:t>What I should know already </a:t>
            </a:r>
          </a:p>
          <a:p>
            <a:pPr algn="ctr"/>
            <a:r>
              <a:rPr lang="en-US" sz="1200" dirty="0" smtClean="0"/>
              <a:t>The new life of the Easter message is spread through the power of the Holy Spirit</a:t>
            </a:r>
          </a:p>
        </p:txBody>
      </p:sp>
      <p:sp>
        <p:nvSpPr>
          <p:cNvPr id="27" name="Cloud Callout 26"/>
          <p:cNvSpPr/>
          <p:nvPr/>
        </p:nvSpPr>
        <p:spPr>
          <a:xfrm>
            <a:off x="9868270" y="97573"/>
            <a:ext cx="2208078" cy="175953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a:solidFill>
                  <a:prstClr val="black"/>
                </a:solidFill>
              </a:rPr>
              <a:t>Big Questions</a:t>
            </a:r>
          </a:p>
          <a:p>
            <a:pPr lvl="0" algn="ctr"/>
            <a:r>
              <a:rPr lang="en-US" sz="1200" dirty="0" smtClean="0">
                <a:solidFill>
                  <a:prstClr val="black"/>
                </a:solidFill>
              </a:rPr>
              <a:t>How can energy transform?</a:t>
            </a:r>
          </a:p>
          <a:p>
            <a:pPr lvl="0" algn="ctr"/>
            <a:r>
              <a:rPr lang="en-US" sz="1200" dirty="0" smtClean="0">
                <a:solidFill>
                  <a:prstClr val="black"/>
                </a:solidFill>
              </a:rPr>
              <a:t>How can I transform my energy for the good of others?</a:t>
            </a:r>
          </a:p>
        </p:txBody>
      </p:sp>
      <p:pic>
        <p:nvPicPr>
          <p:cNvPr id="5" name="Picture 4"/>
          <p:cNvPicPr>
            <a:picLocks noChangeAspect="1"/>
          </p:cNvPicPr>
          <p:nvPr/>
        </p:nvPicPr>
        <p:blipFill>
          <a:blip r:embed="rId7"/>
          <a:stretch>
            <a:fillRect/>
          </a:stretch>
        </p:blipFill>
        <p:spPr>
          <a:xfrm>
            <a:off x="4216519" y="987644"/>
            <a:ext cx="4006128" cy="1923451"/>
          </a:xfrm>
          <a:prstGeom prst="rect">
            <a:avLst/>
          </a:prstGeom>
        </p:spPr>
      </p:pic>
      <p:pic>
        <p:nvPicPr>
          <p:cNvPr id="6" name="Picture 5"/>
          <p:cNvPicPr>
            <a:picLocks noChangeAspect="1"/>
          </p:cNvPicPr>
          <p:nvPr/>
        </p:nvPicPr>
        <p:blipFill>
          <a:blip r:embed="rId8"/>
          <a:stretch>
            <a:fillRect/>
          </a:stretch>
        </p:blipFill>
        <p:spPr>
          <a:xfrm>
            <a:off x="4317276" y="4321668"/>
            <a:ext cx="1800365" cy="2410997"/>
          </a:xfrm>
          <a:prstGeom prst="rect">
            <a:avLst/>
          </a:prstGeom>
        </p:spPr>
      </p:pic>
    </p:spTree>
    <p:extLst>
      <p:ext uri="{BB962C8B-B14F-4D97-AF65-F5344CB8AC3E}">
        <p14:creationId xmlns:p14="http://schemas.microsoft.com/office/powerpoint/2010/main" val="347109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315</Words>
  <Application>Microsoft Office PowerPoint</Application>
  <PresentationFormat>Widescreen</PresentationFormat>
  <Paragraphs>38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Tempus Sans ITC</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12031, head</dc:creator>
  <cp:lastModifiedBy>12031, head</cp:lastModifiedBy>
  <cp:revision>61</cp:revision>
  <cp:lastPrinted>2023-12-15T17:30:33Z</cp:lastPrinted>
  <dcterms:created xsi:type="dcterms:W3CDTF">2023-12-15T14:09:45Z</dcterms:created>
  <dcterms:modified xsi:type="dcterms:W3CDTF">2024-04-15T11:09:47Z</dcterms:modified>
</cp:coreProperties>
</file>